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10287000" cx="18288000"/>
  <p:notesSz cx="6858000" cy="9144000"/>
  <p:embeddedFontLst>
    <p:embeddedFont>
      <p:font typeface="Cinzel Decorative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inzelDecorative-bold.fntdata"/><Relationship Id="rId25" Type="http://schemas.openxmlformats.org/officeDocument/2006/relationships/font" Target="fonts/CinzelDecorativ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57b64f3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357b64f3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57b64f3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357b64f31a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57b64f3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357b64f31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During my EDA, i generated this graph to </a:t>
            </a:r>
            <a:r>
              <a:rPr lang="en-US"/>
              <a:t>demonstrates if there is a trend between vintage year and avg points.</a:t>
            </a:r>
            <a:endParaRPr/>
          </a:p>
        </p:txBody>
      </p:sp>
      <p:sp>
        <p:nvSpPr>
          <p:cNvPr id="330" name="Google Shape;33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graph demonstrates the trend between price and avg wine points. Wine that is semi cheap or semi expensive tend to score higher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</a:t>
            </a:r>
            <a:r>
              <a:rPr lang="en-US"/>
              <a:t>using</a:t>
            </a:r>
            <a:r>
              <a:rPr lang="en-US"/>
              <a:t> EDA it help my group better understand what features should stay and go to help our machine </a:t>
            </a:r>
            <a:r>
              <a:rPr lang="en-US"/>
              <a:t>model run as efficiently as possible with good results. </a:t>
            </a:r>
            <a:endParaRPr/>
          </a:p>
        </p:txBody>
      </p:sp>
      <p:sp>
        <p:nvSpPr>
          <p:cNvPr id="343" name="Google Shape;34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57b64f31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graph demonstrates the trend between price and avg wine points. Wine that is semi cheap or semi expensive tend to score higher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using EDA it help my group better understand what features should stay and go to help our machine model run as efficiently as possible with good results. </a:t>
            </a:r>
            <a:endParaRPr/>
          </a:p>
        </p:txBody>
      </p:sp>
      <p:sp>
        <p:nvSpPr>
          <p:cNvPr id="356" name="Google Shape;356;g3357b64f31a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57b64f31a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357b64f31a_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57b64f31a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357b64f31a_3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35d51c66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335d51c660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35d51c66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335d51c660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ublic.tableau.com/app/profile/lakshmo.abbaraju/viz/WineInsight/WineInsight?publish=yes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ublic.tableau.com/app/profile/lakshmo.abbaraju/viz/WineInsight/WineInsightStory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Relationship Id="rId5" Type="http://schemas.openxmlformats.org/officeDocument/2006/relationships/hyperlink" Target="https://www.kaggle.com/datasets/christopheiv/winemagdata130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303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4502373" y="6432572"/>
            <a:ext cx="3314306" cy="3532808"/>
          </a:xfrm>
          <a:custGeom>
            <a:rect b="b" l="l" r="r" t="t"/>
            <a:pathLst>
              <a:path extrusionOk="0" h="3532808" w="3314306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055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flipH="1">
            <a:off x="-4439706" y="369258"/>
            <a:ext cx="8115300" cy="3611308"/>
          </a:xfrm>
          <a:custGeom>
            <a:rect b="b" l="l" r="r" t="t"/>
            <a:pathLst>
              <a:path extrusionOk="0" h="3611308" w="8115300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 txBox="1"/>
          <p:nvPr/>
        </p:nvSpPr>
        <p:spPr>
          <a:xfrm>
            <a:off x="21975" y="3964500"/>
            <a:ext cx="18288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WineInsight: Predicting Ratings &amp; Recommending Wines for Beginners</a:t>
            </a:r>
            <a:endParaRPr b="1" sz="5000"/>
          </a:p>
        </p:txBody>
      </p:sp>
      <p:sp>
        <p:nvSpPr>
          <p:cNvPr id="87" name="Google Shape;87;p13"/>
          <p:cNvSpPr/>
          <p:nvPr/>
        </p:nvSpPr>
        <p:spPr>
          <a:xfrm>
            <a:off x="174274" y="4531102"/>
            <a:ext cx="1871593" cy="5369897"/>
          </a:xfrm>
          <a:custGeom>
            <a:rect b="b" l="l" r="r" t="t"/>
            <a:pathLst>
              <a:path extrusionOk="0" h="6262270" w="247075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-2869927">
            <a:off x="16949881" y="112493"/>
            <a:ext cx="2190092" cy="8728627"/>
          </a:xfrm>
          <a:custGeom>
            <a:rect b="b" l="l" r="r" t="t"/>
            <a:pathLst>
              <a:path extrusionOk="0" h="8713121" w="218620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9" name="Google Shape;89;p13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91" name="Google Shape;91;p13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93" name="Google Shape;93;p13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94" name="Google Shape;94;p13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0" y="469950"/>
            <a:ext cx="18288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DF5E5"/>
                </a:solidFill>
              </a:rPr>
              <a:t>UT Data Analysis and Visualization Bootcamp</a:t>
            </a:r>
            <a:endParaRPr b="1" sz="4000">
              <a:solidFill>
                <a:srgbClr val="FDF5E5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rgbClr val="FDF5E5"/>
                </a:solidFill>
              </a:rPr>
              <a:t>Project 4, Group 7</a:t>
            </a:r>
            <a:endParaRPr sz="4000"/>
          </a:p>
        </p:txBody>
      </p:sp>
      <p:sp>
        <p:nvSpPr>
          <p:cNvPr id="96" name="Google Shape;96;p13"/>
          <p:cNvSpPr txBox="1"/>
          <p:nvPr/>
        </p:nvSpPr>
        <p:spPr>
          <a:xfrm>
            <a:off x="21875" y="5876100"/>
            <a:ext cx="1828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DF5E5"/>
                </a:solidFill>
              </a:rPr>
              <a:t>Lakshmi Adithya, Alyssandra Calhoun, Bianca Torres, Sabrina Martin, Jose Moncada</a:t>
            </a:r>
            <a:endParaRPr sz="2900">
              <a:solidFill>
                <a:srgbClr val="FDF5E5"/>
              </a:solidFill>
            </a:endParaRPr>
          </a:p>
        </p:txBody>
      </p:sp>
      <p:pic>
        <p:nvPicPr>
          <p:cNvPr id="97" name="Google Shape;97;p13" title="logo_ut-removebg-preview.png"/>
          <p:cNvPicPr preferRelativeResize="0"/>
          <p:nvPr/>
        </p:nvPicPr>
        <p:blipFill rotWithShape="1">
          <a:blip r:embed="rId7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303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2"/>
          <p:cNvGrpSpPr/>
          <p:nvPr/>
        </p:nvGrpSpPr>
        <p:grpSpPr>
          <a:xfrm>
            <a:off x="-313346" y="176969"/>
            <a:ext cx="18914815" cy="192503"/>
            <a:chOff x="0" y="-38100"/>
            <a:chExt cx="4981647" cy="50700"/>
          </a:xfrm>
        </p:grpSpPr>
        <p:sp>
          <p:nvSpPr>
            <p:cNvPr id="236" name="Google Shape;236;p22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237" name="Google Shape;237;p22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-313346" y="9773082"/>
            <a:ext cx="18914815" cy="192503"/>
            <a:chOff x="0" y="-38100"/>
            <a:chExt cx="4981647" cy="50700"/>
          </a:xfrm>
        </p:grpSpPr>
        <p:sp>
          <p:nvSpPr>
            <p:cNvPr id="239" name="Google Shape;239;p22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240" name="Google Shape;240;p22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2"/>
          <p:cNvSpPr/>
          <p:nvPr/>
        </p:nvSpPr>
        <p:spPr>
          <a:xfrm>
            <a:off x="3584937" y="2566758"/>
            <a:ext cx="11130835" cy="5159375"/>
          </a:xfrm>
          <a:custGeom>
            <a:rect b="b" l="l" r="r" t="t"/>
            <a:pathLst>
              <a:path extrusionOk="0" h="6350000" w="13699489">
                <a:moveTo>
                  <a:pt x="13699489" y="6350000"/>
                </a:moveTo>
                <a:lnTo>
                  <a:pt x="0" y="6350000"/>
                </a:lnTo>
                <a:lnTo>
                  <a:pt x="0" y="1899920"/>
                </a:lnTo>
                <a:cubicBezTo>
                  <a:pt x="0" y="1899920"/>
                  <a:pt x="2849880" y="0"/>
                  <a:pt x="6899910" y="0"/>
                </a:cubicBezTo>
                <a:cubicBezTo>
                  <a:pt x="11300460" y="0"/>
                  <a:pt x="13699489" y="1899920"/>
                  <a:pt x="13699489" y="1899920"/>
                </a:cubicBezTo>
                <a:lnTo>
                  <a:pt x="13699489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9632" l="0" r="0" t="-13374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264089" y="658487"/>
            <a:ext cx="36756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40" u="none" cap="none" strike="noStrike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</a:t>
            </a:r>
            <a:r>
              <a:rPr lang="en-US" sz="20540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4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 rot="5400000">
            <a:off x="12348686" y="4689519"/>
            <a:ext cx="8504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99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Machine learning</a:t>
            </a:r>
            <a:endParaRPr sz="100"/>
          </a:p>
        </p:txBody>
      </p:sp>
      <p:pic>
        <p:nvPicPr>
          <p:cNvPr id="244" name="Google Shape;244;p22" title="logo_ut-removebg-preview.png"/>
          <p:cNvPicPr preferRelativeResize="0"/>
          <p:nvPr/>
        </p:nvPicPr>
        <p:blipFill rotWithShape="1">
          <a:blip r:embed="rId4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3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250" name="Google Shape;250;p23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251" name="Google Shape;251;p23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23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253" name="Google Shape;253;p23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254" name="Google Shape;254;p23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1182321" y="2817195"/>
            <a:ext cx="2408608" cy="5252056"/>
          </a:xfrm>
          <a:custGeom>
            <a:rect b="b" l="l" r="r" t="t"/>
            <a:pathLst>
              <a:path extrusionOk="0" h="5252056" w="2408608">
                <a:moveTo>
                  <a:pt x="0" y="0"/>
                </a:moveTo>
                <a:lnTo>
                  <a:pt x="2408608" y="0"/>
                </a:lnTo>
                <a:lnTo>
                  <a:pt x="2408608" y="5252056"/>
                </a:lnTo>
                <a:lnTo>
                  <a:pt x="0" y="5252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061" l="-47402" r="-47404" t="-23950"/>
            </a:stretch>
          </a:blipFill>
          <a:ln>
            <a:noFill/>
          </a:ln>
        </p:spPr>
      </p:sp>
      <p:sp>
        <p:nvSpPr>
          <p:cNvPr id="256" name="Google Shape;256;p23"/>
          <p:cNvSpPr txBox="1"/>
          <p:nvPr/>
        </p:nvSpPr>
        <p:spPr>
          <a:xfrm>
            <a:off x="1301975" y="607350"/>
            <a:ext cx="14928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Machine learning model</a:t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13497218" y="2215121"/>
            <a:ext cx="33648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Random Forest Classifier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13169625" y="3603200"/>
            <a:ext cx="40200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Random Forest Classifier model chosen to predict classifications in this large dataset.</a:t>
            </a:r>
            <a:br>
              <a:rPr lang="en-US" sz="2300"/>
            </a:br>
            <a:endParaRPr sz="2300"/>
          </a:p>
          <a:p>
            <a:pPr indent="-37465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We decided to use 250 decision trees in this model</a:t>
            </a:r>
            <a:endParaRPr sz="2300"/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475" y="1837350"/>
            <a:ext cx="8625124" cy="6434799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60" name="Google Shape;260;p23" title="logo_ut-removebg-preview.png"/>
          <p:cNvPicPr preferRelativeResize="0"/>
          <p:nvPr/>
        </p:nvPicPr>
        <p:blipFill rotWithShape="1">
          <a:blip r:embed="rId5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4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266" name="Google Shape;266;p24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267" name="Google Shape;267;p2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24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269" name="Google Shape;269;p24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270" name="Google Shape;270;p2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4"/>
          <p:cNvSpPr/>
          <p:nvPr/>
        </p:nvSpPr>
        <p:spPr>
          <a:xfrm>
            <a:off x="1148032" y="2489889"/>
            <a:ext cx="3038813" cy="3011188"/>
          </a:xfrm>
          <a:custGeom>
            <a:rect b="b" l="l" r="r" t="t"/>
            <a:pathLst>
              <a:path extrusionOk="0" h="3011188" w="3038813">
                <a:moveTo>
                  <a:pt x="0" y="0"/>
                </a:moveTo>
                <a:lnTo>
                  <a:pt x="3038814" y="0"/>
                </a:lnTo>
                <a:lnTo>
                  <a:pt x="3038814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24"/>
          <p:cNvSpPr/>
          <p:nvPr/>
        </p:nvSpPr>
        <p:spPr>
          <a:xfrm>
            <a:off x="5427076" y="2489889"/>
            <a:ext cx="3038813" cy="3011188"/>
          </a:xfrm>
          <a:custGeom>
            <a:rect b="b" l="l" r="r" t="t"/>
            <a:pathLst>
              <a:path extrusionOk="0" h="3011188" w="3038813">
                <a:moveTo>
                  <a:pt x="0" y="0"/>
                </a:moveTo>
                <a:lnTo>
                  <a:pt x="3038813" y="0"/>
                </a:lnTo>
                <a:lnTo>
                  <a:pt x="3038813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24"/>
          <p:cNvSpPr/>
          <p:nvPr/>
        </p:nvSpPr>
        <p:spPr>
          <a:xfrm>
            <a:off x="9706120" y="2489889"/>
            <a:ext cx="3038813" cy="3011188"/>
          </a:xfrm>
          <a:custGeom>
            <a:rect b="b" l="l" r="r" t="t"/>
            <a:pathLst>
              <a:path extrusionOk="0" h="3011188" w="3038813">
                <a:moveTo>
                  <a:pt x="0" y="0"/>
                </a:moveTo>
                <a:lnTo>
                  <a:pt x="3038813" y="0"/>
                </a:lnTo>
                <a:lnTo>
                  <a:pt x="3038813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24"/>
          <p:cNvSpPr/>
          <p:nvPr/>
        </p:nvSpPr>
        <p:spPr>
          <a:xfrm>
            <a:off x="13869174" y="2489889"/>
            <a:ext cx="3038813" cy="3011188"/>
          </a:xfrm>
          <a:custGeom>
            <a:rect b="b" l="l" r="r" t="t"/>
            <a:pathLst>
              <a:path extrusionOk="0" h="3011188" w="3038813">
                <a:moveTo>
                  <a:pt x="0" y="0"/>
                </a:moveTo>
                <a:lnTo>
                  <a:pt x="3038813" y="0"/>
                </a:lnTo>
                <a:lnTo>
                  <a:pt x="3038813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4"/>
          <p:cNvSpPr/>
          <p:nvPr/>
        </p:nvSpPr>
        <p:spPr>
          <a:xfrm>
            <a:off x="5994218" y="2905110"/>
            <a:ext cx="1477871" cy="2100333"/>
          </a:xfrm>
          <a:custGeom>
            <a:rect b="b" l="l" r="r" t="t"/>
            <a:pathLst>
              <a:path extrusionOk="0" h="2100333" w="1477871">
                <a:moveTo>
                  <a:pt x="0" y="0"/>
                </a:moveTo>
                <a:lnTo>
                  <a:pt x="1477870" y="0"/>
                </a:lnTo>
                <a:lnTo>
                  <a:pt x="1477870" y="2100333"/>
                </a:lnTo>
                <a:lnTo>
                  <a:pt x="0" y="2100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4"/>
          <p:cNvSpPr/>
          <p:nvPr/>
        </p:nvSpPr>
        <p:spPr>
          <a:xfrm>
            <a:off x="14976221" y="2905110"/>
            <a:ext cx="824719" cy="2180747"/>
          </a:xfrm>
          <a:custGeom>
            <a:rect b="b" l="l" r="r" t="t"/>
            <a:pathLst>
              <a:path extrusionOk="0" h="2180747" w="824719">
                <a:moveTo>
                  <a:pt x="0" y="0"/>
                </a:moveTo>
                <a:lnTo>
                  <a:pt x="824719" y="0"/>
                </a:lnTo>
                <a:lnTo>
                  <a:pt x="824719" y="2180747"/>
                </a:lnTo>
                <a:lnTo>
                  <a:pt x="0" y="2180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4"/>
          <p:cNvSpPr/>
          <p:nvPr/>
        </p:nvSpPr>
        <p:spPr>
          <a:xfrm>
            <a:off x="1435365" y="3137181"/>
            <a:ext cx="2928109" cy="1716604"/>
          </a:xfrm>
          <a:custGeom>
            <a:rect b="b" l="l" r="r" t="t"/>
            <a:pathLst>
              <a:path extrusionOk="0" h="1716604" w="2928109">
                <a:moveTo>
                  <a:pt x="0" y="0"/>
                </a:moveTo>
                <a:lnTo>
                  <a:pt x="2928109" y="0"/>
                </a:lnTo>
                <a:lnTo>
                  <a:pt x="2928109" y="1716604"/>
                </a:lnTo>
                <a:lnTo>
                  <a:pt x="0" y="1716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24"/>
          <p:cNvSpPr/>
          <p:nvPr/>
        </p:nvSpPr>
        <p:spPr>
          <a:xfrm>
            <a:off x="9768483" y="2825056"/>
            <a:ext cx="2507756" cy="2438724"/>
          </a:xfrm>
          <a:custGeom>
            <a:rect b="b" l="l" r="r" t="t"/>
            <a:pathLst>
              <a:path extrusionOk="0" h="2438724" w="2507756">
                <a:moveTo>
                  <a:pt x="0" y="0"/>
                </a:moveTo>
                <a:lnTo>
                  <a:pt x="2507756" y="0"/>
                </a:lnTo>
                <a:lnTo>
                  <a:pt x="2507756" y="2438724"/>
                </a:lnTo>
                <a:lnTo>
                  <a:pt x="0" y="2438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8725" l="0" r="0" t="0"/>
            </a:stretch>
          </a:blipFill>
          <a:ln>
            <a:noFill/>
          </a:ln>
        </p:spPr>
      </p:sp>
      <p:sp>
        <p:nvSpPr>
          <p:cNvPr id="279" name="Google Shape;279;p24"/>
          <p:cNvSpPr txBox="1"/>
          <p:nvPr/>
        </p:nvSpPr>
        <p:spPr>
          <a:xfrm>
            <a:off x="3311779" y="896303"/>
            <a:ext cx="1166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The process</a:t>
            </a:r>
            <a:endParaRPr/>
          </a:p>
        </p:txBody>
      </p:sp>
      <p:sp>
        <p:nvSpPr>
          <p:cNvPr id="280" name="Google Shape;280;p24"/>
          <p:cNvSpPr txBox="1"/>
          <p:nvPr/>
        </p:nvSpPr>
        <p:spPr>
          <a:xfrm>
            <a:off x="1435365" y="5554363"/>
            <a:ext cx="292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Clean Dataframe</a:t>
            </a:r>
            <a:endParaRPr b="1" sz="2800"/>
          </a:p>
        </p:txBody>
      </p:sp>
      <p:sp>
        <p:nvSpPr>
          <p:cNvPr id="281" name="Google Shape;281;p24"/>
          <p:cNvSpPr txBox="1"/>
          <p:nvPr/>
        </p:nvSpPr>
        <p:spPr>
          <a:xfrm>
            <a:off x="1611994" y="6102569"/>
            <a:ext cx="257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Import dataframe </a:t>
            </a:r>
            <a:endParaRPr/>
          </a:p>
        </p:txBody>
      </p:sp>
      <p:sp>
        <p:nvSpPr>
          <p:cNvPr id="282" name="Google Shape;282;p24"/>
          <p:cNvSpPr txBox="1"/>
          <p:nvPr/>
        </p:nvSpPr>
        <p:spPr>
          <a:xfrm>
            <a:off x="1611919" y="6781317"/>
            <a:ext cx="2574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View value counts and info</a:t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1567675" y="7912775"/>
            <a:ext cx="2663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Drop ‘unknown’ values and ‘title’ &amp; ‘winery’ columns</a:t>
            </a:r>
            <a:endParaRPr/>
          </a:p>
        </p:txBody>
      </p:sp>
      <p:sp>
        <p:nvSpPr>
          <p:cNvPr id="284" name="Google Shape;284;p24"/>
          <p:cNvSpPr txBox="1"/>
          <p:nvPr/>
        </p:nvSpPr>
        <p:spPr>
          <a:xfrm>
            <a:off x="5598418" y="5554363"/>
            <a:ext cx="292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OneHotEncoder</a:t>
            </a:r>
            <a:endParaRPr/>
          </a:p>
        </p:txBody>
      </p:sp>
      <p:sp>
        <p:nvSpPr>
          <p:cNvPr id="285" name="Google Shape;285;p24"/>
          <p:cNvSpPr txBox="1"/>
          <p:nvPr/>
        </p:nvSpPr>
        <p:spPr>
          <a:xfrm>
            <a:off x="5564827" y="6085725"/>
            <a:ext cx="31743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Convert ‘country’, ‘region’, ‘variety’, ‘style’ and ‘rating_category’</a:t>
            </a:r>
            <a:r>
              <a:rPr b="0" i="0" lang="en-US" sz="2100" u="none" cap="none" strike="noStrike">
                <a:solidFill>
                  <a:srgbClr val="320909"/>
                </a:solidFill>
                <a:latin typeface="Arial"/>
                <a:ea typeface="Arial"/>
                <a:cs typeface="Arial"/>
                <a:sym typeface="Arial"/>
              </a:rPr>
              <a:t> co</a:t>
            </a:r>
            <a:r>
              <a:rPr lang="en-US" sz="2100">
                <a:solidFill>
                  <a:srgbClr val="320909"/>
                </a:solidFill>
              </a:rPr>
              <a:t>lumns to binary values.</a:t>
            </a: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5867075" y="8257374"/>
            <a:ext cx="25698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Data Frame is now ready for machine learning!</a:t>
            </a:r>
            <a:endParaRPr/>
          </a:p>
        </p:txBody>
      </p:sp>
      <p:sp>
        <p:nvSpPr>
          <p:cNvPr id="287" name="Google Shape;287;p24"/>
          <p:cNvSpPr txBox="1"/>
          <p:nvPr/>
        </p:nvSpPr>
        <p:spPr>
          <a:xfrm>
            <a:off x="9761472" y="5554363"/>
            <a:ext cx="292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Fit Model</a:t>
            </a:r>
            <a:endParaRPr/>
          </a:p>
        </p:txBody>
      </p:sp>
      <p:sp>
        <p:nvSpPr>
          <p:cNvPr id="288" name="Google Shape;288;p24"/>
          <p:cNvSpPr txBox="1"/>
          <p:nvPr/>
        </p:nvSpPr>
        <p:spPr>
          <a:xfrm>
            <a:off x="9638375" y="6085725"/>
            <a:ext cx="31743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Train model on ‘rating_category_good’ column</a:t>
            </a:r>
            <a:r>
              <a:rPr b="0" i="0" lang="en-US" sz="2100" u="none" cap="none" strike="noStrike">
                <a:solidFill>
                  <a:srgbClr val="32090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9683100" y="7414175"/>
            <a:ext cx="3174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Use sklearn to calculate feature importances</a:t>
            </a:r>
            <a:endParaRPr/>
          </a:p>
        </p:txBody>
      </p:sp>
      <p:sp>
        <p:nvSpPr>
          <p:cNvPr id="290" name="Google Shape;290;p24"/>
          <p:cNvSpPr txBox="1"/>
          <p:nvPr/>
        </p:nvSpPr>
        <p:spPr>
          <a:xfrm>
            <a:off x="9768463" y="8452875"/>
            <a:ext cx="31743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Use model to predict points_category_excellent’ column</a:t>
            </a:r>
            <a:endParaRPr/>
          </a:p>
        </p:txBody>
      </p:sp>
      <p:sp>
        <p:nvSpPr>
          <p:cNvPr id="291" name="Google Shape;291;p24"/>
          <p:cNvSpPr txBox="1"/>
          <p:nvPr/>
        </p:nvSpPr>
        <p:spPr>
          <a:xfrm>
            <a:off x="13924526" y="5554363"/>
            <a:ext cx="292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Profit</a:t>
            </a:r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14103628" y="6102569"/>
            <a:ext cx="2569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Create and display confusion matrix</a:t>
            </a:r>
            <a:endParaRPr/>
          </a:p>
        </p:txBody>
      </p:sp>
      <p:sp>
        <p:nvSpPr>
          <p:cNvPr id="293" name="Google Shape;293;p24"/>
          <p:cNvSpPr txBox="1"/>
          <p:nvPr/>
        </p:nvSpPr>
        <p:spPr>
          <a:xfrm>
            <a:off x="14103628" y="7301767"/>
            <a:ext cx="2569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Analyze the results and accuracy score</a:t>
            </a:r>
            <a:endParaRPr/>
          </a:p>
        </p:txBody>
      </p:sp>
      <p:sp>
        <p:nvSpPr>
          <p:cNvPr id="294" name="Google Shape;294;p24"/>
          <p:cNvSpPr txBox="1"/>
          <p:nvPr/>
        </p:nvSpPr>
        <p:spPr>
          <a:xfrm>
            <a:off x="14103628" y="8500964"/>
            <a:ext cx="25698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Go out and buy an ‘excellent’ bottle of wine</a:t>
            </a:r>
            <a:r>
              <a:rPr b="0" i="0" lang="en-US" sz="2100" u="none" cap="none" strike="noStrike">
                <a:solidFill>
                  <a:srgbClr val="32090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95" name="Google Shape;295;p24" title="logo_ut-removebg-preview.png"/>
          <p:cNvPicPr preferRelativeResize="0"/>
          <p:nvPr/>
        </p:nvPicPr>
        <p:blipFill rotWithShape="1">
          <a:blip r:embed="rId8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5"/>
          <p:cNvGrpSpPr/>
          <p:nvPr/>
        </p:nvGrpSpPr>
        <p:grpSpPr>
          <a:xfrm>
            <a:off x="-313346" y="176969"/>
            <a:ext cx="18914815" cy="192503"/>
            <a:chOff x="0" y="-38100"/>
            <a:chExt cx="4981647" cy="50700"/>
          </a:xfrm>
        </p:grpSpPr>
        <p:sp>
          <p:nvSpPr>
            <p:cNvPr id="301" name="Google Shape;301;p25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02" name="Google Shape;302;p25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25"/>
          <p:cNvGrpSpPr/>
          <p:nvPr/>
        </p:nvGrpSpPr>
        <p:grpSpPr>
          <a:xfrm>
            <a:off x="-313346" y="9773082"/>
            <a:ext cx="18914815" cy="192503"/>
            <a:chOff x="0" y="-38100"/>
            <a:chExt cx="4981647" cy="50700"/>
          </a:xfrm>
        </p:grpSpPr>
        <p:sp>
          <p:nvSpPr>
            <p:cNvPr id="304" name="Google Shape;304;p25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05" name="Google Shape;305;p25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25"/>
          <p:cNvSpPr txBox="1"/>
          <p:nvPr/>
        </p:nvSpPr>
        <p:spPr>
          <a:xfrm>
            <a:off x="1301975" y="607350"/>
            <a:ext cx="14928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results</a:t>
            </a:r>
            <a:endParaRPr/>
          </a:p>
        </p:txBody>
      </p:sp>
      <p:sp>
        <p:nvSpPr>
          <p:cNvPr id="307" name="Google Shape;307;p25"/>
          <p:cNvSpPr txBox="1"/>
          <p:nvPr/>
        </p:nvSpPr>
        <p:spPr>
          <a:xfrm>
            <a:off x="11432377" y="5101838"/>
            <a:ext cx="4170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320909"/>
                </a:solidFill>
              </a:rPr>
              <a:t>The Confusion Matrix</a:t>
            </a:r>
            <a:endParaRPr sz="1700"/>
          </a:p>
        </p:txBody>
      </p:sp>
      <p:sp>
        <p:nvSpPr>
          <p:cNvPr id="308" name="Google Shape;308;p25"/>
          <p:cNvSpPr txBox="1"/>
          <p:nvPr/>
        </p:nvSpPr>
        <p:spPr>
          <a:xfrm>
            <a:off x="10725125" y="6098413"/>
            <a:ext cx="55854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The model scored 99% accuracy to predict the qualities that mark an ‘rating_category_excellent’ wine</a:t>
            </a:r>
            <a:br>
              <a:rPr lang="en-US" sz="2500"/>
            </a:br>
            <a:endParaRPr sz="2500"/>
          </a:p>
          <a:p>
            <a:pPr indent="-38735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Worth noting is the model’s ability to predict the true negative with a 76%</a:t>
            </a:r>
            <a:br>
              <a:rPr lang="en-US" sz="2500"/>
            </a:br>
            <a:endParaRPr sz="2500"/>
          </a:p>
        </p:txBody>
      </p:sp>
      <p:sp>
        <p:nvSpPr>
          <p:cNvPr id="309" name="Google Shape;309;p25"/>
          <p:cNvSpPr txBox="1"/>
          <p:nvPr/>
        </p:nvSpPr>
        <p:spPr>
          <a:xfrm>
            <a:off x="564848" y="8424548"/>
            <a:ext cx="382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…</a:t>
            </a:r>
            <a:endParaRPr/>
          </a:p>
        </p:txBody>
      </p:sp>
      <p:pic>
        <p:nvPicPr>
          <p:cNvPr id="310" name="Google Shape;3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50" y="1684950"/>
            <a:ext cx="7930775" cy="7784925"/>
          </a:xfrm>
          <a:prstGeom prst="rect">
            <a:avLst/>
          </a:prstGeom>
          <a:noFill/>
          <a:ln cap="flat" cmpd="sng" w="952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25"/>
          <p:cNvSpPr txBox="1"/>
          <p:nvPr/>
        </p:nvSpPr>
        <p:spPr>
          <a:xfrm>
            <a:off x="11432377" y="1428550"/>
            <a:ext cx="4170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320909"/>
                </a:solidFill>
              </a:rPr>
              <a:t>Importances</a:t>
            </a:r>
            <a:endParaRPr sz="1700"/>
          </a:p>
        </p:txBody>
      </p:sp>
      <p:sp>
        <p:nvSpPr>
          <p:cNvPr id="312" name="Google Shape;312;p25"/>
          <p:cNvSpPr txBox="1"/>
          <p:nvPr/>
        </p:nvSpPr>
        <p:spPr>
          <a:xfrm>
            <a:off x="10933850" y="2134525"/>
            <a:ext cx="5167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Top 3 most important features:</a:t>
            </a:r>
            <a:br>
              <a:rPr lang="en-US" sz="2500"/>
            </a:br>
            <a:endParaRPr sz="2500"/>
          </a:p>
          <a:p>
            <a:pPr indent="-38735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Price (28%)</a:t>
            </a:r>
            <a:endParaRPr sz="2500"/>
          </a:p>
          <a:p>
            <a:pPr indent="-38735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Vintage Year (19%)  </a:t>
            </a:r>
            <a:endParaRPr sz="2500"/>
          </a:p>
          <a:p>
            <a:pPr indent="-38735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Points (19%)</a:t>
            </a:r>
            <a:endParaRPr sz="2500"/>
          </a:p>
        </p:txBody>
      </p:sp>
      <p:pic>
        <p:nvPicPr>
          <p:cNvPr id="313" name="Google Shape;313;p25" title="logo_ut-removebg-preview.png"/>
          <p:cNvPicPr preferRelativeResize="0"/>
          <p:nvPr/>
        </p:nvPicPr>
        <p:blipFill rotWithShape="1">
          <a:blip r:embed="rId4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3030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6"/>
          <p:cNvGrpSpPr/>
          <p:nvPr/>
        </p:nvGrpSpPr>
        <p:grpSpPr>
          <a:xfrm>
            <a:off x="-313346" y="176969"/>
            <a:ext cx="18914815" cy="192503"/>
            <a:chOff x="0" y="-38100"/>
            <a:chExt cx="4981647" cy="50700"/>
          </a:xfrm>
        </p:grpSpPr>
        <p:sp>
          <p:nvSpPr>
            <p:cNvPr id="319" name="Google Shape;319;p26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320" name="Google Shape;320;p26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26"/>
          <p:cNvGrpSpPr/>
          <p:nvPr/>
        </p:nvGrpSpPr>
        <p:grpSpPr>
          <a:xfrm>
            <a:off x="-313346" y="9773082"/>
            <a:ext cx="18914815" cy="192503"/>
            <a:chOff x="0" y="-38100"/>
            <a:chExt cx="4981647" cy="50700"/>
          </a:xfrm>
        </p:grpSpPr>
        <p:sp>
          <p:nvSpPr>
            <p:cNvPr id="322" name="Google Shape;322;p26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323" name="Google Shape;323;p26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26"/>
          <p:cNvSpPr/>
          <p:nvPr/>
        </p:nvSpPr>
        <p:spPr>
          <a:xfrm>
            <a:off x="3584937" y="2566758"/>
            <a:ext cx="11130835" cy="5159375"/>
          </a:xfrm>
          <a:custGeom>
            <a:rect b="b" l="l" r="r" t="t"/>
            <a:pathLst>
              <a:path extrusionOk="0" h="6350000" w="13699489">
                <a:moveTo>
                  <a:pt x="13699489" y="6350000"/>
                </a:moveTo>
                <a:lnTo>
                  <a:pt x="0" y="6350000"/>
                </a:lnTo>
                <a:lnTo>
                  <a:pt x="0" y="1899920"/>
                </a:lnTo>
                <a:cubicBezTo>
                  <a:pt x="0" y="1899920"/>
                  <a:pt x="2849880" y="0"/>
                  <a:pt x="6899910" y="0"/>
                </a:cubicBezTo>
                <a:cubicBezTo>
                  <a:pt x="11300460" y="0"/>
                  <a:pt x="13699489" y="1899920"/>
                  <a:pt x="13699489" y="1899920"/>
                </a:cubicBezTo>
                <a:lnTo>
                  <a:pt x="13699489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9632" l="0" r="0" t="-13374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 txBox="1"/>
          <p:nvPr/>
        </p:nvSpPr>
        <p:spPr>
          <a:xfrm>
            <a:off x="264089" y="658487"/>
            <a:ext cx="36756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40" u="none" cap="none" strike="noStrike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</a:t>
            </a:r>
            <a:r>
              <a:rPr lang="en-US" sz="20540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5</a:t>
            </a:r>
            <a:endParaRPr/>
          </a:p>
        </p:txBody>
      </p:sp>
      <p:sp>
        <p:nvSpPr>
          <p:cNvPr id="326" name="Google Shape;326;p26"/>
          <p:cNvSpPr txBox="1"/>
          <p:nvPr/>
        </p:nvSpPr>
        <p:spPr>
          <a:xfrm rot="5400000">
            <a:off x="12348686" y="4689519"/>
            <a:ext cx="8504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99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Visualizations</a:t>
            </a:r>
            <a:endParaRPr sz="100"/>
          </a:p>
        </p:txBody>
      </p:sp>
      <p:pic>
        <p:nvPicPr>
          <p:cNvPr id="327" name="Google Shape;327;p26" title="logo_ut-removebg-preview.png"/>
          <p:cNvPicPr preferRelativeResize="0"/>
          <p:nvPr/>
        </p:nvPicPr>
        <p:blipFill rotWithShape="1">
          <a:blip r:embed="rId4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7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333" name="Google Shape;333;p27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34" name="Google Shape;334;p2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27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336" name="Google Shape;336;p27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37" name="Google Shape;337;p2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27"/>
          <p:cNvSpPr/>
          <p:nvPr/>
        </p:nvSpPr>
        <p:spPr>
          <a:xfrm>
            <a:off x="460626" y="6632922"/>
            <a:ext cx="2686067" cy="3246206"/>
          </a:xfrm>
          <a:custGeom>
            <a:rect b="b" l="l" r="r" t="t"/>
            <a:pathLst>
              <a:path extrusionOk="0" h="3246206" w="2686067">
                <a:moveTo>
                  <a:pt x="0" y="0"/>
                </a:moveTo>
                <a:lnTo>
                  <a:pt x="2686067" y="0"/>
                </a:lnTo>
                <a:lnTo>
                  <a:pt x="2686067" y="3246206"/>
                </a:lnTo>
                <a:lnTo>
                  <a:pt x="0" y="32462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9" name="Google Shape;339;p27" title="logo_ut-removebg-preview.png"/>
          <p:cNvPicPr preferRelativeResize="0"/>
          <p:nvPr/>
        </p:nvPicPr>
        <p:blipFill rotWithShape="1">
          <a:blip r:embed="rId4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702" y="988500"/>
            <a:ext cx="12626300" cy="69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8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346" name="Google Shape;346;p28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47" name="Google Shape;347;p2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8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349" name="Google Shape;349;p28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50" name="Google Shape;350;p2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28"/>
          <p:cNvSpPr/>
          <p:nvPr/>
        </p:nvSpPr>
        <p:spPr>
          <a:xfrm flipH="1">
            <a:off x="15135321" y="6003614"/>
            <a:ext cx="2691062" cy="3665412"/>
          </a:xfrm>
          <a:custGeom>
            <a:rect b="b" l="l" r="r" t="t"/>
            <a:pathLst>
              <a:path extrusionOk="0" h="3665412" w="2691062">
                <a:moveTo>
                  <a:pt x="2691062" y="0"/>
                </a:moveTo>
                <a:lnTo>
                  <a:pt x="0" y="0"/>
                </a:lnTo>
                <a:lnTo>
                  <a:pt x="0" y="3665412"/>
                </a:lnTo>
                <a:lnTo>
                  <a:pt x="2691062" y="3665412"/>
                </a:lnTo>
                <a:lnTo>
                  <a:pt x="269106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2" name="Google Shape;352;p28" title="logo_ut-removebg-preview.png"/>
          <p:cNvPicPr preferRelativeResize="0"/>
          <p:nvPr/>
        </p:nvPicPr>
        <p:blipFill rotWithShape="1">
          <a:blip r:embed="rId4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1400" y="1242625"/>
            <a:ext cx="11710926" cy="64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9"/>
          <p:cNvGrpSpPr/>
          <p:nvPr/>
        </p:nvGrpSpPr>
        <p:grpSpPr>
          <a:xfrm>
            <a:off x="-313346" y="176969"/>
            <a:ext cx="18914815" cy="192503"/>
            <a:chOff x="0" y="-38100"/>
            <a:chExt cx="4981647" cy="50700"/>
          </a:xfrm>
        </p:grpSpPr>
        <p:sp>
          <p:nvSpPr>
            <p:cNvPr id="359" name="Google Shape;359;p29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60" name="Google Shape;360;p29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9"/>
          <p:cNvGrpSpPr/>
          <p:nvPr/>
        </p:nvGrpSpPr>
        <p:grpSpPr>
          <a:xfrm>
            <a:off x="-313346" y="9773082"/>
            <a:ext cx="18914815" cy="192503"/>
            <a:chOff x="0" y="-38100"/>
            <a:chExt cx="4981647" cy="50700"/>
          </a:xfrm>
        </p:grpSpPr>
        <p:sp>
          <p:nvSpPr>
            <p:cNvPr id="362" name="Google Shape;362;p29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63" name="Google Shape;363;p29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4" name="Google Shape;364;p29" title="logo_ut-removebg-preview.png"/>
          <p:cNvPicPr preferRelativeResize="0"/>
          <p:nvPr/>
        </p:nvPicPr>
        <p:blipFill rotWithShape="1">
          <a:blip r:embed="rId3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700" y="1059250"/>
            <a:ext cx="9792100" cy="72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0"/>
          <p:cNvGrpSpPr/>
          <p:nvPr/>
        </p:nvGrpSpPr>
        <p:grpSpPr>
          <a:xfrm>
            <a:off x="-313346" y="176969"/>
            <a:ext cx="18914815" cy="192503"/>
            <a:chOff x="0" y="-38100"/>
            <a:chExt cx="4981647" cy="50700"/>
          </a:xfrm>
        </p:grpSpPr>
        <p:sp>
          <p:nvSpPr>
            <p:cNvPr id="371" name="Google Shape;371;p30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72" name="Google Shape;372;p30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30"/>
          <p:cNvGrpSpPr/>
          <p:nvPr/>
        </p:nvGrpSpPr>
        <p:grpSpPr>
          <a:xfrm>
            <a:off x="-313346" y="9773082"/>
            <a:ext cx="18914815" cy="192503"/>
            <a:chOff x="0" y="-38100"/>
            <a:chExt cx="4981647" cy="50700"/>
          </a:xfrm>
        </p:grpSpPr>
        <p:sp>
          <p:nvSpPr>
            <p:cNvPr id="374" name="Google Shape;374;p30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75" name="Google Shape;375;p30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30"/>
          <p:cNvSpPr txBox="1"/>
          <p:nvPr/>
        </p:nvSpPr>
        <p:spPr>
          <a:xfrm>
            <a:off x="3311767" y="610028"/>
            <a:ext cx="11664300" cy="17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Tableau - DashBoard</a:t>
            </a:r>
            <a:b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</a:br>
            <a:endParaRPr/>
          </a:p>
        </p:txBody>
      </p:sp>
      <p:pic>
        <p:nvPicPr>
          <p:cNvPr id="377" name="Google Shape;377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25" y="2409428"/>
            <a:ext cx="17983199" cy="71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 title="logo_ut-removebg-preview.png"/>
          <p:cNvPicPr preferRelativeResize="0"/>
          <p:nvPr/>
        </p:nvPicPr>
        <p:blipFill rotWithShape="1">
          <a:blip r:embed="rId5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31"/>
          <p:cNvGrpSpPr/>
          <p:nvPr/>
        </p:nvGrpSpPr>
        <p:grpSpPr>
          <a:xfrm>
            <a:off x="-313346" y="176969"/>
            <a:ext cx="18914815" cy="192503"/>
            <a:chOff x="0" y="-38100"/>
            <a:chExt cx="4981647" cy="50700"/>
          </a:xfrm>
        </p:grpSpPr>
        <p:sp>
          <p:nvSpPr>
            <p:cNvPr id="384" name="Google Shape;384;p31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85" name="Google Shape;385;p31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31"/>
          <p:cNvGrpSpPr/>
          <p:nvPr/>
        </p:nvGrpSpPr>
        <p:grpSpPr>
          <a:xfrm>
            <a:off x="-313346" y="9773082"/>
            <a:ext cx="18914815" cy="192503"/>
            <a:chOff x="0" y="-38100"/>
            <a:chExt cx="4981647" cy="50700"/>
          </a:xfrm>
        </p:grpSpPr>
        <p:sp>
          <p:nvSpPr>
            <p:cNvPr id="387" name="Google Shape;387;p31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388" name="Google Shape;388;p31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31"/>
          <p:cNvSpPr txBox="1"/>
          <p:nvPr/>
        </p:nvSpPr>
        <p:spPr>
          <a:xfrm>
            <a:off x="3311779" y="896303"/>
            <a:ext cx="1166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Tableau - Story</a:t>
            </a:r>
            <a:endParaRPr/>
          </a:p>
        </p:txBody>
      </p:sp>
      <p:pic>
        <p:nvPicPr>
          <p:cNvPr id="390" name="Google Shape;390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300" y="1973900"/>
            <a:ext cx="8845150" cy="77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1" title="logo_ut-removebg-preview.png"/>
          <p:cNvPicPr preferRelativeResize="0"/>
          <p:nvPr/>
        </p:nvPicPr>
        <p:blipFill rotWithShape="1">
          <a:blip r:embed="rId5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7754688" y="1661785"/>
            <a:ext cx="10348358" cy="7523836"/>
          </a:xfrm>
          <a:custGeom>
            <a:rect b="b" l="l" r="r" t="t"/>
            <a:pathLst>
              <a:path extrusionOk="0" h="7523836" w="10348358">
                <a:moveTo>
                  <a:pt x="0" y="0"/>
                </a:moveTo>
                <a:lnTo>
                  <a:pt x="10348357" y="0"/>
                </a:lnTo>
                <a:lnTo>
                  <a:pt x="10348357" y="7523836"/>
                </a:lnTo>
                <a:lnTo>
                  <a:pt x="0" y="7523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4"/>
          <p:cNvSpPr txBox="1"/>
          <p:nvPr/>
        </p:nvSpPr>
        <p:spPr>
          <a:xfrm>
            <a:off x="1028700" y="1228325"/>
            <a:ext cx="85662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Welcome To OUR Presentation</a:t>
            </a:r>
            <a:endParaRPr/>
          </a:p>
        </p:txBody>
      </p:sp>
      <p:grpSp>
        <p:nvGrpSpPr>
          <p:cNvPr id="104" name="Google Shape;104;p14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4"/>
          <p:cNvSpPr/>
          <p:nvPr/>
        </p:nvSpPr>
        <p:spPr>
          <a:xfrm flipH="1">
            <a:off x="10214812" y="2136969"/>
            <a:ext cx="6326555" cy="6246035"/>
          </a:xfrm>
          <a:custGeom>
            <a:rect b="b" l="l" r="r" t="t"/>
            <a:pathLst>
              <a:path extrusionOk="0" h="6246035" w="6326555">
                <a:moveTo>
                  <a:pt x="6326555" y="0"/>
                </a:moveTo>
                <a:lnTo>
                  <a:pt x="0" y="0"/>
                </a:lnTo>
                <a:lnTo>
                  <a:pt x="0" y="6246035"/>
                </a:lnTo>
                <a:lnTo>
                  <a:pt x="6326555" y="6246035"/>
                </a:lnTo>
                <a:lnTo>
                  <a:pt x="632655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4"/>
          <p:cNvSpPr txBox="1"/>
          <p:nvPr/>
        </p:nvSpPr>
        <p:spPr>
          <a:xfrm>
            <a:off x="1028700" y="3963575"/>
            <a:ext cx="6726000" cy="4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We are excited to share our project with you!</a:t>
            </a:r>
            <a:endParaRPr sz="2100">
              <a:solidFill>
                <a:srgbClr val="320909"/>
              </a:solidFill>
            </a:endParaRPr>
          </a:p>
          <a:p>
            <a:pPr indent="0" lvl="0" marL="0" marR="0" rtl="0" algn="l">
              <a:lnSpc>
                <a:spcPct val="2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Presented for the UT Data Analysis and Visualization Bootcamp</a:t>
            </a:r>
            <a:endParaRPr sz="2100">
              <a:solidFill>
                <a:srgbClr val="320909"/>
              </a:solidFill>
            </a:endParaRPr>
          </a:p>
          <a:p>
            <a:pPr indent="0" lvl="0" marL="0" marR="0" rtl="0" algn="l">
              <a:lnSpc>
                <a:spcPct val="2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Project 4, Group 7</a:t>
            </a:r>
            <a:endParaRPr sz="2100">
              <a:solidFill>
                <a:srgbClr val="320909"/>
              </a:solidFill>
            </a:endParaRPr>
          </a:p>
          <a:p>
            <a:pPr indent="0" lvl="0" marL="0" marR="0" rtl="0" algn="l">
              <a:lnSpc>
                <a:spcPct val="2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20909"/>
                </a:solidFill>
              </a:rPr>
              <a:t>Team Members</a:t>
            </a:r>
            <a:r>
              <a:rPr lang="en-US" sz="2100">
                <a:solidFill>
                  <a:srgbClr val="320909"/>
                </a:solidFill>
              </a:rPr>
              <a:t>: Lakshmi Abbaraju, Alyssandra Calhoun, Bianca Torres, Sabrina Martin, Jose Moncada.</a:t>
            </a:r>
            <a:endParaRPr sz="2100">
              <a:solidFill>
                <a:srgbClr val="320909"/>
              </a:solidFill>
            </a:endParaRPr>
          </a:p>
          <a:p>
            <a:pPr indent="0" lvl="0" marL="0" marR="0" rtl="0" algn="l">
              <a:lnSpc>
                <a:spcPct val="2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Let us take you through our insights — sip by sip!</a:t>
            </a:r>
            <a:r>
              <a:rPr b="0" i="0" lang="en-US" sz="2100" u="none" cap="none" strike="noStrike">
                <a:solidFill>
                  <a:srgbClr val="32090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id="112" name="Google Shape;112;p14" title="logo_ut-removebg-preview.png"/>
          <p:cNvPicPr preferRelativeResize="0"/>
          <p:nvPr/>
        </p:nvPicPr>
        <p:blipFill rotWithShape="1">
          <a:blip r:embed="rId5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303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5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118" name="Google Shape;118;p15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119" name="Google Shape;119;p15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121" name="Google Shape;121;p15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122" name="Google Shape;122;p15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3584937" y="2566758"/>
            <a:ext cx="11118125" cy="5153484"/>
          </a:xfrm>
          <a:custGeom>
            <a:rect b="b" l="l" r="r" t="t"/>
            <a:pathLst>
              <a:path extrusionOk="0" h="6350000" w="13699489">
                <a:moveTo>
                  <a:pt x="13699489" y="6350000"/>
                </a:moveTo>
                <a:lnTo>
                  <a:pt x="0" y="6350000"/>
                </a:lnTo>
                <a:lnTo>
                  <a:pt x="0" y="1899920"/>
                </a:lnTo>
                <a:cubicBezTo>
                  <a:pt x="0" y="1899920"/>
                  <a:pt x="2849880" y="0"/>
                  <a:pt x="6899910" y="0"/>
                </a:cubicBezTo>
                <a:cubicBezTo>
                  <a:pt x="11300460" y="0"/>
                  <a:pt x="13699489" y="1899920"/>
                  <a:pt x="13699489" y="1899920"/>
                </a:cubicBezTo>
                <a:lnTo>
                  <a:pt x="13699489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826" l="0" r="0" t="-3308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264089" y="658487"/>
            <a:ext cx="3675473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40" u="none" cap="none" strike="noStrike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01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 rot="5400000">
            <a:off x="12141711" y="3806094"/>
            <a:ext cx="8504700" cy="26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899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Project Overview</a:t>
            </a:r>
            <a:endParaRPr/>
          </a:p>
        </p:txBody>
      </p:sp>
      <p:pic>
        <p:nvPicPr>
          <p:cNvPr id="126" name="Google Shape;126;p15" title="logo_ut-removebg-preview.png"/>
          <p:cNvPicPr preferRelativeResize="0"/>
          <p:nvPr/>
        </p:nvPicPr>
        <p:blipFill rotWithShape="1">
          <a:blip r:embed="rId4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32118" r="12013" t="0"/>
          <a:stretch/>
        </p:blipFill>
        <p:spPr>
          <a:xfrm>
            <a:off x="0" y="321631"/>
            <a:ext cx="8081601" cy="9643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6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133" name="Google Shape;133;p16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134" name="Google Shape;134;p16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6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136" name="Google Shape;136;p16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137" name="Google Shape;137;p16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6"/>
          <p:cNvSpPr/>
          <p:nvPr/>
        </p:nvSpPr>
        <p:spPr>
          <a:xfrm>
            <a:off x="13134592" y="6810007"/>
            <a:ext cx="3055450" cy="2775846"/>
          </a:xfrm>
          <a:custGeom>
            <a:rect b="b" l="l" r="r" t="t"/>
            <a:pathLst>
              <a:path extrusionOk="0" h="2775846" w="3055450">
                <a:moveTo>
                  <a:pt x="0" y="0"/>
                </a:moveTo>
                <a:lnTo>
                  <a:pt x="3055450" y="0"/>
                </a:lnTo>
                <a:lnTo>
                  <a:pt x="3055450" y="2775847"/>
                </a:lnTo>
                <a:lnTo>
                  <a:pt x="0" y="2775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6"/>
          <p:cNvSpPr/>
          <p:nvPr/>
        </p:nvSpPr>
        <p:spPr>
          <a:xfrm>
            <a:off x="9566551" y="7018747"/>
            <a:ext cx="2557866" cy="2434266"/>
          </a:xfrm>
          <a:custGeom>
            <a:rect b="b" l="l" r="r" t="t"/>
            <a:pathLst>
              <a:path extrusionOk="0" h="2434266" w="2557866">
                <a:moveTo>
                  <a:pt x="0" y="0"/>
                </a:moveTo>
                <a:lnTo>
                  <a:pt x="2557866" y="0"/>
                </a:lnTo>
                <a:lnTo>
                  <a:pt x="2557866" y="2434266"/>
                </a:lnTo>
                <a:lnTo>
                  <a:pt x="0" y="2434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6"/>
          <p:cNvSpPr txBox="1"/>
          <p:nvPr/>
        </p:nvSpPr>
        <p:spPr>
          <a:xfrm>
            <a:off x="8427074" y="735259"/>
            <a:ext cx="306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Objective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8427125" y="1439300"/>
            <a:ext cx="93525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Analyze wine data to predict ratings and recommend beginner-friendly wines.</a:t>
            </a:r>
            <a:endParaRPr sz="21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Use machine learning to uncover patterns and enhance the wine selection experience.</a:t>
            </a:r>
            <a:endParaRPr sz="2100">
              <a:solidFill>
                <a:srgbClr val="320909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0909"/>
              </a:solidFill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8422212" y="3478459"/>
            <a:ext cx="306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Motivation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8422262" y="4182500"/>
            <a:ext cx="93525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Simplify wine choices for enthusiasts.</a:t>
            </a:r>
            <a:endParaRPr sz="21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Leverage data insights to guide wine preferences.</a:t>
            </a:r>
            <a:endParaRPr sz="2100">
              <a:solidFill>
                <a:srgbClr val="320909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0909"/>
              </a:solidFill>
            </a:endParaRPr>
          </a:p>
        </p:txBody>
      </p:sp>
      <p:pic>
        <p:nvPicPr>
          <p:cNvPr id="144" name="Google Shape;144;p16" title="logo_ut-removebg-preview.png"/>
          <p:cNvPicPr preferRelativeResize="0"/>
          <p:nvPr/>
        </p:nvPicPr>
        <p:blipFill rotWithShape="1">
          <a:blip r:embed="rId6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303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7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150" name="Google Shape;150;p17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151" name="Google Shape;151;p1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153" name="Google Shape;153;p17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154" name="Google Shape;154;p1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7"/>
          <p:cNvSpPr/>
          <p:nvPr/>
        </p:nvSpPr>
        <p:spPr>
          <a:xfrm>
            <a:off x="3584937" y="2566758"/>
            <a:ext cx="11118125" cy="5153484"/>
          </a:xfrm>
          <a:custGeom>
            <a:rect b="b" l="l" r="r" t="t"/>
            <a:pathLst>
              <a:path extrusionOk="0" h="6350000" w="13699489">
                <a:moveTo>
                  <a:pt x="13699489" y="6350000"/>
                </a:moveTo>
                <a:lnTo>
                  <a:pt x="0" y="6350000"/>
                </a:lnTo>
                <a:lnTo>
                  <a:pt x="0" y="1899920"/>
                </a:lnTo>
                <a:cubicBezTo>
                  <a:pt x="0" y="1899920"/>
                  <a:pt x="2849880" y="0"/>
                  <a:pt x="6899910" y="0"/>
                </a:cubicBezTo>
                <a:cubicBezTo>
                  <a:pt x="11300460" y="0"/>
                  <a:pt x="13699489" y="1899920"/>
                  <a:pt x="13699489" y="1899920"/>
                </a:cubicBezTo>
                <a:lnTo>
                  <a:pt x="13699489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709" l="0" r="0" t="-2770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264089" y="658487"/>
            <a:ext cx="3675473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40" u="none" cap="none" strike="noStrike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02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 rot="5400000">
            <a:off x="12194786" y="4535619"/>
            <a:ext cx="8504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99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Goals</a:t>
            </a:r>
            <a:endParaRPr/>
          </a:p>
        </p:txBody>
      </p:sp>
      <p:pic>
        <p:nvPicPr>
          <p:cNvPr id="158" name="Google Shape;158;p17" title="logo_ut-removebg-preview.png"/>
          <p:cNvPicPr preferRelativeResize="0"/>
          <p:nvPr/>
        </p:nvPicPr>
        <p:blipFill rotWithShape="1">
          <a:blip r:embed="rId4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164" name="Google Shape;164;p18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165" name="Google Shape;165;p1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167" name="Google Shape;167;p18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168" name="Google Shape;168;p1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18"/>
          <p:cNvSpPr/>
          <p:nvPr/>
        </p:nvSpPr>
        <p:spPr>
          <a:xfrm>
            <a:off x="1454349" y="2218372"/>
            <a:ext cx="2648939" cy="3755720"/>
          </a:xfrm>
          <a:custGeom>
            <a:rect b="b" l="l" r="r" t="t"/>
            <a:pathLst>
              <a:path extrusionOk="0" h="3755720" w="2648939">
                <a:moveTo>
                  <a:pt x="0" y="0"/>
                </a:moveTo>
                <a:lnTo>
                  <a:pt x="2648938" y="0"/>
                </a:lnTo>
                <a:lnTo>
                  <a:pt x="2648938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557" l="0" r="0" t="0"/>
            </a:stretch>
          </a:blipFill>
          <a:ln>
            <a:noFill/>
          </a:ln>
        </p:spPr>
      </p:sp>
      <p:sp>
        <p:nvSpPr>
          <p:cNvPr id="170" name="Google Shape;170;p18"/>
          <p:cNvSpPr/>
          <p:nvPr/>
        </p:nvSpPr>
        <p:spPr>
          <a:xfrm>
            <a:off x="5697803" y="2218372"/>
            <a:ext cx="2648939" cy="3755720"/>
          </a:xfrm>
          <a:custGeom>
            <a:rect b="b" l="l" r="r" t="t"/>
            <a:pathLst>
              <a:path extrusionOk="0" h="3755720" w="2648939">
                <a:moveTo>
                  <a:pt x="0" y="0"/>
                </a:moveTo>
                <a:lnTo>
                  <a:pt x="2648939" y="0"/>
                </a:lnTo>
                <a:lnTo>
                  <a:pt x="2648939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557" l="0" r="0" t="0"/>
            </a:stretch>
          </a:blipFill>
          <a:ln>
            <a:noFill/>
          </a:ln>
        </p:spPr>
      </p:sp>
      <p:sp>
        <p:nvSpPr>
          <p:cNvPr id="171" name="Google Shape;171;p18"/>
          <p:cNvSpPr/>
          <p:nvPr/>
        </p:nvSpPr>
        <p:spPr>
          <a:xfrm>
            <a:off x="9941258" y="2218372"/>
            <a:ext cx="2648939" cy="3755720"/>
          </a:xfrm>
          <a:custGeom>
            <a:rect b="b" l="l" r="r" t="t"/>
            <a:pathLst>
              <a:path extrusionOk="0" h="3755720" w="2648939">
                <a:moveTo>
                  <a:pt x="0" y="0"/>
                </a:moveTo>
                <a:lnTo>
                  <a:pt x="2648939" y="0"/>
                </a:lnTo>
                <a:lnTo>
                  <a:pt x="2648939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557" l="0" r="0" t="0"/>
            </a:stretch>
          </a:blipFill>
          <a:ln>
            <a:noFill/>
          </a:ln>
        </p:spPr>
      </p:sp>
      <p:sp>
        <p:nvSpPr>
          <p:cNvPr id="172" name="Google Shape;172;p18"/>
          <p:cNvSpPr/>
          <p:nvPr/>
        </p:nvSpPr>
        <p:spPr>
          <a:xfrm>
            <a:off x="14069059" y="2218372"/>
            <a:ext cx="2648939" cy="3755720"/>
          </a:xfrm>
          <a:custGeom>
            <a:rect b="b" l="l" r="r" t="t"/>
            <a:pathLst>
              <a:path extrusionOk="0" h="3755720" w="2648939">
                <a:moveTo>
                  <a:pt x="0" y="0"/>
                </a:moveTo>
                <a:lnTo>
                  <a:pt x="2648938" y="0"/>
                </a:lnTo>
                <a:lnTo>
                  <a:pt x="2648938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557" l="0" r="0" t="0"/>
            </a:stretch>
          </a:blipFill>
          <a:ln>
            <a:noFill/>
          </a:ln>
        </p:spPr>
      </p:sp>
      <p:sp>
        <p:nvSpPr>
          <p:cNvPr id="173" name="Google Shape;173;p18"/>
          <p:cNvSpPr/>
          <p:nvPr/>
        </p:nvSpPr>
        <p:spPr>
          <a:xfrm>
            <a:off x="2136795" y="3188592"/>
            <a:ext cx="1284046" cy="2120797"/>
          </a:xfrm>
          <a:custGeom>
            <a:rect b="b" l="l" r="r" t="t"/>
            <a:pathLst>
              <a:path extrusionOk="0" h="2120797" w="1284046">
                <a:moveTo>
                  <a:pt x="0" y="0"/>
                </a:moveTo>
                <a:lnTo>
                  <a:pt x="1284046" y="0"/>
                </a:lnTo>
                <a:lnTo>
                  <a:pt x="1284046" y="2120797"/>
                </a:lnTo>
                <a:lnTo>
                  <a:pt x="0" y="21207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8"/>
          <p:cNvSpPr/>
          <p:nvPr/>
        </p:nvSpPr>
        <p:spPr>
          <a:xfrm>
            <a:off x="10623704" y="3188592"/>
            <a:ext cx="1284046" cy="2120797"/>
          </a:xfrm>
          <a:custGeom>
            <a:rect b="b" l="l" r="r" t="t"/>
            <a:pathLst>
              <a:path extrusionOk="0" h="2120797" w="1284046">
                <a:moveTo>
                  <a:pt x="0" y="0"/>
                </a:moveTo>
                <a:lnTo>
                  <a:pt x="1284046" y="0"/>
                </a:lnTo>
                <a:lnTo>
                  <a:pt x="1284046" y="2120797"/>
                </a:lnTo>
                <a:lnTo>
                  <a:pt x="0" y="21207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18"/>
          <p:cNvSpPr/>
          <p:nvPr/>
        </p:nvSpPr>
        <p:spPr>
          <a:xfrm>
            <a:off x="6529428" y="2883076"/>
            <a:ext cx="985690" cy="2426313"/>
          </a:xfrm>
          <a:custGeom>
            <a:rect b="b" l="l" r="r" t="t"/>
            <a:pathLst>
              <a:path extrusionOk="0" h="2426313" w="985690">
                <a:moveTo>
                  <a:pt x="0" y="0"/>
                </a:moveTo>
                <a:lnTo>
                  <a:pt x="985689" y="0"/>
                </a:lnTo>
                <a:lnTo>
                  <a:pt x="985689" y="2426313"/>
                </a:lnTo>
                <a:lnTo>
                  <a:pt x="0" y="2426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18"/>
          <p:cNvSpPr/>
          <p:nvPr/>
        </p:nvSpPr>
        <p:spPr>
          <a:xfrm>
            <a:off x="15012900" y="2883076"/>
            <a:ext cx="761256" cy="2426313"/>
          </a:xfrm>
          <a:custGeom>
            <a:rect b="b" l="l" r="r" t="t"/>
            <a:pathLst>
              <a:path extrusionOk="0" h="2426313" w="761256">
                <a:moveTo>
                  <a:pt x="0" y="0"/>
                </a:moveTo>
                <a:lnTo>
                  <a:pt x="761256" y="0"/>
                </a:lnTo>
                <a:lnTo>
                  <a:pt x="761256" y="2426313"/>
                </a:lnTo>
                <a:lnTo>
                  <a:pt x="0" y="2426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18"/>
          <p:cNvSpPr txBox="1"/>
          <p:nvPr/>
        </p:nvSpPr>
        <p:spPr>
          <a:xfrm>
            <a:off x="890224" y="991553"/>
            <a:ext cx="16507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Goals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1096356" y="6132443"/>
            <a:ext cx="33648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800">
                <a:solidFill>
                  <a:srgbClr val="320909"/>
                </a:solidFill>
              </a:rPr>
              <a:t>Data Cleaning &amp; Transformation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1096450" y="7265925"/>
            <a:ext cx="3364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Handle missing values.</a:t>
            </a:r>
            <a:endParaRPr sz="2100">
              <a:solidFill>
                <a:srgbClr val="32090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Extract key features (e.g., vintage year).</a:t>
            </a:r>
            <a:endParaRPr sz="2100">
              <a:solidFill>
                <a:srgbClr val="32090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Categorize ratings and wine styles.</a:t>
            </a:r>
            <a:endParaRPr sz="2100">
              <a:solidFill>
                <a:srgbClr val="32090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0909"/>
              </a:solidFill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5339810" y="6132443"/>
            <a:ext cx="33648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Exploratory Data Analysis (EDA)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5339800" y="7265925"/>
            <a:ext cx="33648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Visualize rating distribution, price trends, and variety patterns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9583265" y="6132443"/>
            <a:ext cx="33648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Predictive</a:t>
            </a:r>
            <a:endParaRPr b="1" sz="2800">
              <a:solidFill>
                <a:srgbClr val="320909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Modeling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9768300" y="7265925"/>
            <a:ext cx="3179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Use machine learning to forecast wine ratings</a:t>
            </a:r>
            <a:r>
              <a:rPr b="0" i="0" lang="en-US" sz="2100" u="none" cap="none" strike="noStrike">
                <a:solidFill>
                  <a:srgbClr val="32090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13826720" y="6132443"/>
            <a:ext cx="33648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Recommendation System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13826725" y="7265925"/>
            <a:ext cx="3179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Suggest wines based on beginner preferences</a:t>
            </a:r>
            <a:r>
              <a:rPr b="0" i="0" lang="en-US" sz="2100" u="none" cap="none" strike="noStrike">
                <a:solidFill>
                  <a:srgbClr val="32090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86" name="Google Shape;186;p18" title="logo_ut-removebg-preview.png"/>
          <p:cNvPicPr preferRelativeResize="0"/>
          <p:nvPr/>
        </p:nvPicPr>
        <p:blipFill rotWithShape="1">
          <a:blip r:embed="rId8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303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9"/>
          <p:cNvGrpSpPr/>
          <p:nvPr/>
        </p:nvGrpSpPr>
        <p:grpSpPr>
          <a:xfrm>
            <a:off x="-313346" y="176968"/>
            <a:ext cx="18914691" cy="192288"/>
            <a:chOff x="0" y="-38100"/>
            <a:chExt cx="4981647" cy="50643"/>
          </a:xfrm>
        </p:grpSpPr>
        <p:sp>
          <p:nvSpPr>
            <p:cNvPr id="192" name="Google Shape;192;p19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193" name="Google Shape;193;p1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-313346" y="9773081"/>
            <a:ext cx="18914691" cy="192288"/>
            <a:chOff x="0" y="-38100"/>
            <a:chExt cx="4981647" cy="50643"/>
          </a:xfrm>
        </p:grpSpPr>
        <p:sp>
          <p:nvSpPr>
            <p:cNvPr id="195" name="Google Shape;195;p19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>
              <a:noFill/>
            </a:ln>
          </p:spPr>
        </p:sp>
        <p:sp>
          <p:nvSpPr>
            <p:cNvPr id="196" name="Google Shape;196;p1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9"/>
          <p:cNvSpPr/>
          <p:nvPr/>
        </p:nvSpPr>
        <p:spPr>
          <a:xfrm>
            <a:off x="3584937" y="2566758"/>
            <a:ext cx="11118125" cy="5153484"/>
          </a:xfrm>
          <a:custGeom>
            <a:rect b="b" l="l" r="r" t="t"/>
            <a:pathLst>
              <a:path extrusionOk="0" h="6350000" w="13699489">
                <a:moveTo>
                  <a:pt x="13699489" y="6350000"/>
                </a:moveTo>
                <a:lnTo>
                  <a:pt x="0" y="6350000"/>
                </a:lnTo>
                <a:lnTo>
                  <a:pt x="0" y="1899920"/>
                </a:lnTo>
                <a:cubicBezTo>
                  <a:pt x="0" y="1899920"/>
                  <a:pt x="2849880" y="0"/>
                  <a:pt x="6899910" y="0"/>
                </a:cubicBezTo>
                <a:cubicBezTo>
                  <a:pt x="11300460" y="0"/>
                  <a:pt x="13699489" y="1899920"/>
                  <a:pt x="13699489" y="1899920"/>
                </a:cubicBezTo>
                <a:lnTo>
                  <a:pt x="13699489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9635" l="0" r="0" t="-13374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264089" y="658487"/>
            <a:ext cx="3675473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40" u="none" cap="none" strike="noStrike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03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 rot="5400000">
            <a:off x="11803886" y="4144719"/>
            <a:ext cx="8504700" cy="1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99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Data Cleaning &amp; Transformation</a:t>
            </a:r>
            <a:endParaRPr sz="100"/>
          </a:p>
        </p:txBody>
      </p:sp>
      <p:pic>
        <p:nvPicPr>
          <p:cNvPr id="200" name="Google Shape;200;p19" title="logo_ut-removebg-preview.png"/>
          <p:cNvPicPr preferRelativeResize="0"/>
          <p:nvPr/>
        </p:nvPicPr>
        <p:blipFill rotWithShape="1">
          <a:blip r:embed="rId4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0"/>
          <p:cNvGrpSpPr/>
          <p:nvPr/>
        </p:nvGrpSpPr>
        <p:grpSpPr>
          <a:xfrm>
            <a:off x="-313346" y="176969"/>
            <a:ext cx="18914815" cy="192503"/>
            <a:chOff x="0" y="-38100"/>
            <a:chExt cx="4981647" cy="50700"/>
          </a:xfrm>
        </p:grpSpPr>
        <p:sp>
          <p:nvSpPr>
            <p:cNvPr id="206" name="Google Shape;206;p20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207" name="Google Shape;207;p20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20"/>
          <p:cNvGrpSpPr/>
          <p:nvPr/>
        </p:nvGrpSpPr>
        <p:grpSpPr>
          <a:xfrm>
            <a:off x="-313346" y="9773082"/>
            <a:ext cx="18914815" cy="192503"/>
            <a:chOff x="0" y="-38100"/>
            <a:chExt cx="4981647" cy="50700"/>
          </a:xfrm>
        </p:grpSpPr>
        <p:sp>
          <p:nvSpPr>
            <p:cNvPr id="209" name="Google Shape;209;p20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210" name="Google Shape;210;p20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8490050" y="5226275"/>
            <a:ext cx="93525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Data Cleaning &amp; Transformation</a:t>
            </a:r>
            <a:endParaRPr b="1" sz="28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Handling Missing Values: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Fill or drop null entries for key features.</a:t>
            </a:r>
            <a:endParaRPr sz="21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Feature Engineering: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Extract vintage year from wine titles.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Categorize points into quality labels (e.g., excellent, good, average).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Classify wines into styles (red, white, rosé).</a:t>
            </a:r>
            <a:endParaRPr sz="21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Data Export: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Save cleaned dataset as </a:t>
            </a:r>
            <a:r>
              <a:rPr b="1" lang="en-US" sz="2100">
                <a:solidFill>
                  <a:srgbClr val="0000FF"/>
                </a:solidFill>
              </a:rPr>
              <a:t>winemag-data-clean.csv</a:t>
            </a:r>
            <a:endParaRPr b="1" sz="21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0909"/>
              </a:solidFill>
            </a:endParaRPr>
          </a:p>
        </p:txBody>
      </p:sp>
      <p:pic>
        <p:nvPicPr>
          <p:cNvPr id="212" name="Google Shape;212;p20" title="logo_ut-removebg-preview.png"/>
          <p:cNvPicPr preferRelativeResize="0"/>
          <p:nvPr/>
        </p:nvPicPr>
        <p:blipFill rotWithShape="1">
          <a:blip r:embed="rId3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4">
            <a:alphaModFix/>
          </a:blip>
          <a:srcRect b="0" l="0" r="56533" t="0"/>
          <a:stretch/>
        </p:blipFill>
        <p:spPr>
          <a:xfrm>
            <a:off x="0" y="176975"/>
            <a:ext cx="8427127" cy="971026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8427125" y="750675"/>
            <a:ext cx="93525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Dataset Overview</a:t>
            </a:r>
            <a:endParaRPr b="1" sz="28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Source: </a:t>
            </a:r>
            <a:r>
              <a:rPr b="1" lang="en-US" sz="2100">
                <a:solidFill>
                  <a:srgbClr val="0000FF"/>
                </a:solidFill>
              </a:rPr>
              <a:t>winemag-data-130k-v2.csv</a:t>
            </a:r>
            <a:endParaRPr b="1" sz="2100">
              <a:solidFill>
                <a:srgbClr val="0000FF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From Kaggle: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Wine Reviews Dataset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Size: ~130,000 entries</a:t>
            </a:r>
            <a:endParaRPr sz="21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Key Features: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Country, Province, Region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Wine Variety, Winery, Taster Name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Points (Rating), Price</a:t>
            </a:r>
            <a:endParaRPr sz="2100">
              <a:solidFill>
                <a:srgbClr val="320909"/>
              </a:solidFill>
            </a:endParaRPr>
          </a:p>
          <a:p>
            <a:pPr indent="-3619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○"/>
            </a:pPr>
            <a:r>
              <a:rPr lang="en-US" sz="2100">
                <a:solidFill>
                  <a:srgbClr val="320909"/>
                </a:solidFill>
              </a:rPr>
              <a:t>Wine Title (includes year and descriptions)</a:t>
            </a:r>
            <a:endParaRPr sz="2100">
              <a:solidFill>
                <a:srgbClr val="32090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1"/>
          <p:cNvGrpSpPr/>
          <p:nvPr/>
        </p:nvGrpSpPr>
        <p:grpSpPr>
          <a:xfrm>
            <a:off x="-313346" y="176969"/>
            <a:ext cx="18914815" cy="192503"/>
            <a:chOff x="0" y="-38100"/>
            <a:chExt cx="4981647" cy="50700"/>
          </a:xfrm>
        </p:grpSpPr>
        <p:sp>
          <p:nvSpPr>
            <p:cNvPr id="220" name="Google Shape;220;p21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221" name="Google Shape;221;p21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21"/>
          <p:cNvGrpSpPr/>
          <p:nvPr/>
        </p:nvGrpSpPr>
        <p:grpSpPr>
          <a:xfrm>
            <a:off x="-313346" y="9773082"/>
            <a:ext cx="18914815" cy="192503"/>
            <a:chOff x="0" y="-38100"/>
            <a:chExt cx="4981647" cy="50700"/>
          </a:xfrm>
        </p:grpSpPr>
        <p:sp>
          <p:nvSpPr>
            <p:cNvPr id="223" name="Google Shape;223;p21"/>
            <p:cNvSpPr/>
            <p:nvPr/>
          </p:nvSpPr>
          <p:spPr>
            <a:xfrm>
              <a:off x="0" y="0"/>
              <a:ext cx="4981647" cy="12543"/>
            </a:xfrm>
            <a:custGeom>
              <a:rect b="b" l="l" r="r" t="t"/>
              <a:pathLst>
                <a:path extrusionOk="0" h="12543" w="4981647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  <a:ln>
              <a:noFill/>
            </a:ln>
          </p:spPr>
        </p:sp>
        <p:sp>
          <p:nvSpPr>
            <p:cNvPr id="224" name="Google Shape;224;p21"/>
            <p:cNvSpPr txBox="1"/>
            <p:nvPr/>
          </p:nvSpPr>
          <p:spPr>
            <a:xfrm>
              <a:off x="0" y="-38100"/>
              <a:ext cx="4981500" cy="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5" name="Google Shape;225;p21" title="logo_ut-removebg-preview.png"/>
          <p:cNvPicPr preferRelativeResize="0"/>
          <p:nvPr/>
        </p:nvPicPr>
        <p:blipFill rotWithShape="1">
          <a:blip r:embed="rId3">
            <a:alphaModFix/>
          </a:blip>
          <a:srcRect b="24313" l="28318" r="27365" t="25649"/>
          <a:stretch/>
        </p:blipFill>
        <p:spPr>
          <a:xfrm>
            <a:off x="16864850" y="469950"/>
            <a:ext cx="1302549" cy="7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/>
          <p:nvPr/>
        </p:nvSpPr>
        <p:spPr>
          <a:xfrm>
            <a:off x="389425" y="640575"/>
            <a:ext cx="178986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Before</a:t>
            </a:r>
            <a:endParaRPr b="1" sz="28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Original CSV</a:t>
            </a:r>
            <a:r>
              <a:rPr lang="en-US" sz="2100">
                <a:solidFill>
                  <a:srgbClr val="320909"/>
                </a:solidFill>
              </a:rPr>
              <a:t>: </a:t>
            </a:r>
            <a:r>
              <a:rPr b="1" lang="en-US" sz="2100">
                <a:solidFill>
                  <a:srgbClr val="0000FF"/>
                </a:solidFill>
              </a:rPr>
              <a:t>winemag-data-130k-v2.csv</a:t>
            </a:r>
            <a:endParaRPr b="1" sz="21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0909"/>
              </a:solidFill>
            </a:endParaRPr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00" y="1936125"/>
            <a:ext cx="17898601" cy="170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50" y="5601087"/>
            <a:ext cx="17898601" cy="19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/>
        </p:nvSpPr>
        <p:spPr>
          <a:xfrm>
            <a:off x="389425" y="4221975"/>
            <a:ext cx="178986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20909"/>
                </a:solidFill>
              </a:rPr>
              <a:t>A</a:t>
            </a:r>
            <a:r>
              <a:rPr b="1" lang="en-US" sz="2800">
                <a:solidFill>
                  <a:srgbClr val="320909"/>
                </a:solidFill>
              </a:rPr>
              <a:t>fter</a:t>
            </a:r>
            <a:endParaRPr b="1" sz="28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Clean </a:t>
            </a:r>
            <a:r>
              <a:rPr lang="en-US" sz="2100">
                <a:solidFill>
                  <a:srgbClr val="320909"/>
                </a:solidFill>
              </a:rPr>
              <a:t>CSV: </a:t>
            </a:r>
            <a:r>
              <a:rPr b="1" lang="en-US" sz="2100">
                <a:solidFill>
                  <a:srgbClr val="0000FF"/>
                </a:solidFill>
              </a:rPr>
              <a:t>winemag-data-clean.csv</a:t>
            </a:r>
            <a:endParaRPr b="1" sz="21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0909"/>
              </a:solidFill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3223825" y="7989650"/>
            <a:ext cx="122298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20909"/>
                </a:solidFill>
              </a:rPr>
              <a:t>We processed the raw dataset and introduced three new features:</a:t>
            </a:r>
            <a:endParaRPr sz="21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Extracted the year from the title column.</a:t>
            </a:r>
            <a:endParaRPr sz="21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Determined a red or white classification using details from the variety, description, and title columns.</a:t>
            </a:r>
            <a:endParaRPr sz="2100">
              <a:solidFill>
                <a:srgbClr val="320909"/>
              </a:solidFill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0909"/>
              </a:buClr>
              <a:buSzPts val="2100"/>
              <a:buChar char="●"/>
            </a:pPr>
            <a:r>
              <a:rPr lang="en-US" sz="2100">
                <a:solidFill>
                  <a:srgbClr val="320909"/>
                </a:solidFill>
              </a:rPr>
              <a:t>Categorized ratings into five groups: below average, average, good, very good, and excellent.</a:t>
            </a:r>
            <a:endParaRPr sz="2100">
              <a:solidFill>
                <a:srgbClr val="32090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